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8" r:id="rId2"/>
    <p:sldId id="261" r:id="rId3"/>
    <p:sldId id="259" r:id="rId4"/>
    <p:sldId id="278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67" r:id="rId14"/>
    <p:sldId id="27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9" autoAdjust="0"/>
    <p:restoredTop sz="95118" autoAdjust="0"/>
  </p:normalViewPr>
  <p:slideViewPr>
    <p:cSldViewPr>
      <p:cViewPr varScale="1">
        <p:scale>
          <a:sx n="85" d="100"/>
          <a:sy n="85" d="100"/>
        </p:scale>
        <p:origin x="98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FF922-E81E-4397-A3A5-340A84C2FE1E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ABCE3-B677-416F-95C7-AED36598C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60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00A31-2581-4B37-A223-5CBECD344998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CC744-1BE7-4A2B-8C33-EFDAF2B23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101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Structured vs unstructured.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CC744-1BE7-4A2B-8C33-EFDAF2B236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27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Research Traineeship       Cyber-Physical-Social System for Understanding &amp; Thwarting the Illicit Economy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FAB1D5-38BA-4317-AC44-6CF12D764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41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Research Traineeship       Cyber-Physical-Social System for Understanding &amp; Thwarting the Illicit Economy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FAB1D5-38BA-4317-AC44-6CF12D764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8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Research Traineeship       Cyber-Physical-Social System for Understanding &amp; Thwarting the Illicit Economy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FAB1D5-38BA-4317-AC44-6CF12D764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3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2276" y="6019800"/>
            <a:ext cx="5316524" cy="669925"/>
          </a:xfrm>
        </p:spPr>
        <p:txBody>
          <a:bodyPr/>
          <a:lstStyle/>
          <a:p>
            <a:r>
              <a:rPr lang="en-US" dirty="0"/>
              <a:t>National Research Traineeship       Cyber-Physical-Social System for Understanding &amp; Thwarting the Illicit Economy</a:t>
            </a:r>
          </a:p>
        </p:txBody>
      </p:sp>
    </p:spTree>
    <p:extLst>
      <p:ext uri="{BB962C8B-B14F-4D97-AF65-F5344CB8AC3E}">
        <p14:creationId xmlns:p14="http://schemas.microsoft.com/office/powerpoint/2010/main" val="1664037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Research Traineeship       Cyber-Physical-Social System for Understanding &amp; Thwarting the Illicit Economy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FAB1D5-38BA-4317-AC44-6CF12D764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14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Research Traineeship       Cyber-Physical-Social System for Understanding &amp; Thwarting the Illicit Economy</a:t>
            </a:r>
          </a:p>
        </p:txBody>
      </p:sp>
    </p:spTree>
    <p:extLst>
      <p:ext uri="{BB962C8B-B14F-4D97-AF65-F5344CB8AC3E}">
        <p14:creationId xmlns:p14="http://schemas.microsoft.com/office/powerpoint/2010/main" val="296520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Research Traineeship       Cyber-Physical-Social System for Understanding &amp; Thwarting the Illicit Economy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FAB1D5-38BA-4317-AC44-6CF12D764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51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Research Traineeship       Cyber-Physical-Social System for Understanding &amp; Thwarting the Illicit Economy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FAB1D5-38BA-4317-AC44-6CF12D764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30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9144000" cy="365125"/>
          </a:xfrm>
        </p:spPr>
        <p:txBody>
          <a:bodyPr/>
          <a:lstStyle/>
          <a:p>
            <a:r>
              <a:rPr lang="en-US"/>
              <a:t>National Research Traineeship       Cyber-Physical-Social System for Understanding &amp; Thwarting the Illicit Economy</a:t>
            </a:r>
          </a:p>
        </p:txBody>
      </p:sp>
    </p:spTree>
    <p:extLst>
      <p:ext uri="{BB962C8B-B14F-4D97-AF65-F5344CB8AC3E}">
        <p14:creationId xmlns:p14="http://schemas.microsoft.com/office/powerpoint/2010/main" val="706117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Research Traineeship       Cyber-Physical-Social System for Understanding &amp; Thwarting the Illicit Economy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FAB1D5-38BA-4317-AC44-6CF12D764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72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Research Traineeship       Cyber-Physical-Social System for Understanding &amp; Thwarting the Illicit Economy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FAB1D5-38BA-4317-AC44-6CF12D764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6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6333799"/>
            <a:ext cx="8991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 b="1" i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National Research Traineeship       </a:t>
            </a:r>
          </a:p>
          <a:p>
            <a:r>
              <a:rPr lang="en-US" dirty="0"/>
              <a:t>Cyber-Physical-Social System for Understanding &amp; Thwarting the Illicit Economy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76200"/>
            <a:ext cx="1933652" cy="191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1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louiscolumbus/2018/12/23/big-data-analytics-adoption-soared-in-the-enterprise-in-2018/#2d7f6ac3332f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36C399-F457-4665-9893-16E58153F6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Introduction to Big Data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94DEEBB-D38F-4442-B8CF-EF96E905A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INFS 774 Big Data Analytics</a:t>
            </a:r>
          </a:p>
          <a:p>
            <a:r>
              <a:rPr lang="en-US" dirty="0"/>
              <a:t>Jun Liu </a:t>
            </a:r>
          </a:p>
          <a:p>
            <a:r>
              <a:rPr lang="en-US" dirty="0"/>
              <a:t>Dakota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894738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F08AD-000C-437F-89DC-D7197849B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Ecosystem</a:t>
            </a:r>
          </a:p>
        </p:txBody>
      </p:sp>
      <p:pic>
        <p:nvPicPr>
          <p:cNvPr id="5" name="Picture 2" descr="Hadoop Ecosystem - Hadoop Tutorial - Edureka">
            <a:extLst>
              <a:ext uri="{FF2B5EF4-FFF2-40B4-BE49-F238E27FC236}">
                <a16:creationId xmlns:a16="http://schemas.microsoft.com/office/drawing/2014/main" id="{1F84F0BB-7BAD-4038-BAC9-DACC32E2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400"/>
            <a:ext cx="5863849" cy="465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079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015CF-97DC-449C-B0A2-B59E2750C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1361B-1CC8-478B-AD05-252EF823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371600"/>
            <a:ext cx="8686800" cy="4525963"/>
          </a:xfrm>
        </p:spPr>
        <p:txBody>
          <a:bodyPr/>
          <a:lstStyle/>
          <a:p>
            <a:r>
              <a:rPr lang="en-US" dirty="0"/>
              <a:t>Keep data in memory </a:t>
            </a:r>
          </a:p>
          <a:p>
            <a:r>
              <a:rPr lang="en-US" dirty="0"/>
              <a:t>Stores data in RDDs rather than key-value pairs.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DA585B-E63B-402A-BCF3-C5194BC76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23" y="2667000"/>
            <a:ext cx="3888813" cy="222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A9673A-BE3B-4A15-80E7-6AEF97DDE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152492"/>
            <a:ext cx="4360550" cy="233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4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A7195-3616-44DC-BAF6-42C1B9F9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ecosystem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7A4B9AE-F44F-4F46-A89E-8BCABFCA3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524000"/>
            <a:ext cx="6391725" cy="397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64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34202-7343-40F0-89C6-2AD6724B2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68097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Big Data, Big Opportunities</a:t>
            </a:r>
          </a:p>
        </p:txBody>
      </p:sp>
      <p:pic>
        <p:nvPicPr>
          <p:cNvPr id="8198" name="Picture 6" descr="uncaptioned">
            <a:extLst>
              <a:ext uri="{FF2B5EF4-FFF2-40B4-BE49-F238E27FC236}">
                <a16:creationId xmlns:a16="http://schemas.microsoft.com/office/drawing/2014/main" id="{9B29BDCD-D4C1-4090-A1BC-E3DA3875C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590308"/>
            <a:ext cx="5150149" cy="345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7FE8CE-0D61-4A5D-AC78-EA2538E1D70D}"/>
              </a:ext>
            </a:extLst>
          </p:cNvPr>
          <p:cNvSpPr/>
          <p:nvPr/>
        </p:nvSpPr>
        <p:spPr>
          <a:xfrm>
            <a:off x="4897096" y="6146821"/>
            <a:ext cx="4572000" cy="7155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>
                <a:hlinkClick r:id="rId3"/>
              </a:rPr>
              <a:t>https://www.forbes.com/sites/louiscolumbus/2018/12/23/big-data-analytics-adoption-soared-in-the-enterprise-in-2018/#2d7f6ac3332f</a:t>
            </a:r>
            <a:endParaRPr lang="en-US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9B034-9635-4D2B-BC48-CD4A28C6E0B2}"/>
              </a:ext>
            </a:extLst>
          </p:cNvPr>
          <p:cNvSpPr/>
          <p:nvPr/>
        </p:nvSpPr>
        <p:spPr>
          <a:xfrm>
            <a:off x="628650" y="1697757"/>
            <a:ext cx="8079050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000000"/>
                </a:solidFill>
                <a:latin typeface="tabular-numbers"/>
              </a:rPr>
              <a:t>Big Data adoption in enterprises soared from 17% in 2015 to 59% in 2018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000000"/>
                </a:solidFill>
                <a:latin typeface="tabular-numbers"/>
              </a:rPr>
              <a:t>Generate $5.3 billion in 2018</a:t>
            </a:r>
            <a:endParaRPr lang="en-US" sz="1350" dirty="0">
              <a:solidFill>
                <a:srgbClr val="333333"/>
              </a:solidFill>
              <a:latin typeface="tabular-number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333333"/>
                </a:solidFill>
                <a:latin typeface="tabular-numbers"/>
              </a:rPr>
              <a:t> AWS S3, Spark SQL, Hive, and HDFS are the most popular big data access methods.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333333"/>
                </a:solidFill>
                <a:latin typeface="tabular-numbers"/>
              </a:rPr>
              <a:t>Apache Spark </a:t>
            </a:r>
            <a:r>
              <a:rPr lang="en-US" sz="1350" dirty="0" err="1">
                <a:solidFill>
                  <a:srgbClr val="333333"/>
                </a:solidFill>
                <a:latin typeface="tabular-numbers"/>
              </a:rPr>
              <a:t>Mllib</a:t>
            </a:r>
            <a:r>
              <a:rPr lang="en-US" sz="1350" dirty="0">
                <a:solidFill>
                  <a:srgbClr val="333333"/>
                </a:solidFill>
                <a:latin typeface="tabular-numbers"/>
              </a:rPr>
              <a:t> and </a:t>
            </a:r>
            <a:r>
              <a:rPr lang="en-US" sz="1350" dirty="0" err="1">
                <a:solidFill>
                  <a:srgbClr val="333333"/>
                </a:solidFill>
                <a:latin typeface="tabular-numbers"/>
              </a:rPr>
              <a:t>Tensorflow</a:t>
            </a:r>
            <a:r>
              <a:rPr lang="en-US" sz="1350" dirty="0">
                <a:solidFill>
                  <a:srgbClr val="333333"/>
                </a:solidFill>
                <a:latin typeface="tabular-numbers"/>
              </a:rPr>
              <a:t> are the most-adopted big data analytics and machine learning technologies in enterprises today.</a:t>
            </a:r>
          </a:p>
        </p:txBody>
      </p:sp>
      <p:pic>
        <p:nvPicPr>
          <p:cNvPr id="1026" name="Picture 2" descr="https://blogs-images.forbes.com/louiscolumbus/files/2018/12/Adoption-of-Big-Data-by-Industry.jpg">
            <a:extLst>
              <a:ext uri="{FF2B5EF4-FFF2-40B4-BE49-F238E27FC236}">
                <a16:creationId xmlns:a16="http://schemas.microsoft.com/office/drawing/2014/main" id="{61592D9C-34CC-4DC8-A5C1-6A3D796FB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4817" y="2964324"/>
            <a:ext cx="5291913" cy="363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600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5BCED-C9A5-4369-8C8C-6E83BD078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 for students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E3BEB-F1D4-42E1-B6F0-38D48D4E8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average salary of the analytics jobs is around $94,167. Data Scientist has been named the best job in America for three years running, with a median base salary of $110,000 and 4,524 job openings</a:t>
            </a:r>
          </a:p>
        </p:txBody>
      </p:sp>
    </p:spTree>
    <p:extLst>
      <p:ext uri="{BB962C8B-B14F-4D97-AF65-F5344CB8AC3E}">
        <p14:creationId xmlns:p14="http://schemas.microsoft.com/office/powerpoint/2010/main" val="1395821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9C442-7482-4B28-94F7-DD56F6BB9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is Big Data</a:t>
            </a:r>
            <a:r>
              <a:rPr lang="zh-CN" altLang="en-US" dirty="0"/>
              <a:t>？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AA914A-6D52-443D-85BA-4D0743C14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680969"/>
            <a:ext cx="1823925" cy="135850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3F2457E-3539-4A0B-B33C-7D7A005405DA}"/>
              </a:ext>
            </a:extLst>
          </p:cNvPr>
          <p:cNvSpPr/>
          <p:nvPr/>
        </p:nvSpPr>
        <p:spPr>
          <a:xfrm>
            <a:off x="4038600" y="1905000"/>
            <a:ext cx="3200400" cy="762000"/>
          </a:xfrm>
          <a:prstGeom prst="wedgeRectCallout">
            <a:avLst>
              <a:gd name="adj1" fmla="val -75853"/>
              <a:gd name="adj2" fmla="val -6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 that will not fit in main memory (maximum 512 GB for a windows server)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6CB276-AF05-448F-B02B-D2EB4C70B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254" y="3154362"/>
            <a:ext cx="1812938" cy="1496000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10FAEE2-C9E6-4FDA-9D20-1A8394848FD9}"/>
              </a:ext>
            </a:extLst>
          </p:cNvPr>
          <p:cNvSpPr/>
          <p:nvPr/>
        </p:nvSpPr>
        <p:spPr>
          <a:xfrm>
            <a:off x="702347" y="3483262"/>
            <a:ext cx="2819400" cy="838200"/>
          </a:xfrm>
          <a:prstGeom prst="wedgeRectCallout">
            <a:avLst>
              <a:gd name="adj1" fmla="val 116866"/>
              <a:gd name="adj2" fmla="val 23851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Can’t be analyzed using stats tools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542F1C-690D-447D-B482-525D42F88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03" y="4762100"/>
            <a:ext cx="2193253" cy="1360292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AAF48243-82CF-47D6-BF9B-2ACCE798B6BC}"/>
              </a:ext>
            </a:extLst>
          </p:cNvPr>
          <p:cNvSpPr/>
          <p:nvPr/>
        </p:nvSpPr>
        <p:spPr>
          <a:xfrm>
            <a:off x="4343400" y="5105400"/>
            <a:ext cx="3276600" cy="762000"/>
          </a:xfrm>
          <a:prstGeom prst="wedgeRectCallout">
            <a:avLst>
              <a:gd name="adj1" fmla="val -72877"/>
              <a:gd name="adj2" fmla="val -538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just “Big” amounts of data</a:t>
            </a:r>
          </a:p>
        </p:txBody>
      </p:sp>
    </p:spTree>
    <p:extLst>
      <p:ext uri="{BB962C8B-B14F-4D97-AF65-F5344CB8AC3E}">
        <p14:creationId xmlns:p14="http://schemas.microsoft.com/office/powerpoint/2010/main" val="513352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2BB066-658D-4F0C-AF7F-0DB120727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/>
              <a:t>Big Data characteristics (IBM’s 5Vs)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Five V's of Big Data - What is Big Data - Edureka">
            <a:extLst>
              <a:ext uri="{FF2B5EF4-FFF2-40B4-BE49-F238E27FC236}">
                <a16:creationId xmlns:a16="http://schemas.microsoft.com/office/drawing/2014/main" id="{B1D6D193-0278-4347-BA37-D365CFFA2E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78907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359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5774A6-A60F-484B-BC03-716A2FA45A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Brief Overview of Big Data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D4E97-776E-4015-B4C0-28AEE2604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717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B995F-AD7B-4ABE-B8E5-099D83915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Why Big Data Systems?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7AE5A0-83B6-458A-B42B-9CFC8D621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524000"/>
            <a:ext cx="3577221" cy="205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42993C-95F2-4CA0-99AE-37ACEDBD9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618" y="3778215"/>
            <a:ext cx="3722350" cy="1851787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5540AC3-6988-4B42-BE67-4B535BF6D584}"/>
              </a:ext>
            </a:extLst>
          </p:cNvPr>
          <p:cNvSpPr/>
          <p:nvPr/>
        </p:nvSpPr>
        <p:spPr>
          <a:xfrm>
            <a:off x="4722167" y="2089186"/>
            <a:ext cx="3733800" cy="990600"/>
          </a:xfrm>
          <a:prstGeom prst="wedgeRectCallout">
            <a:avLst>
              <a:gd name="adj1" fmla="val -64355"/>
              <a:gd name="adj2" fmla="val -29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can’t keep on increasing the RAM or CPU of the machine.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23620F66-D91F-4DDF-A817-0F7E4FF4D8BC}"/>
              </a:ext>
            </a:extLst>
          </p:cNvPr>
          <p:cNvSpPr/>
          <p:nvPr/>
        </p:nvSpPr>
        <p:spPr>
          <a:xfrm>
            <a:off x="533400" y="3657600"/>
            <a:ext cx="3950950" cy="2438400"/>
          </a:xfrm>
          <a:prstGeom prst="wedgeRectCallout">
            <a:avLst>
              <a:gd name="adj1" fmla="val 58477"/>
              <a:gd name="adj2" fmla="val 69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Data bottleneck of tradition distributed computing systems:</a:t>
            </a:r>
          </a:p>
          <a:p>
            <a:r>
              <a:rPr lang="en-US" dirty="0"/>
              <a:t>– Typical disk data transfer rate: 75MB/sec </a:t>
            </a:r>
          </a:p>
          <a:p>
            <a:r>
              <a:rPr lang="en-US" dirty="0"/>
              <a:t>– Time taken to transfer 100GB of data to the processor: </a:t>
            </a:r>
            <a:r>
              <a:rPr lang="en-US" dirty="0" err="1"/>
              <a:t>approx</a:t>
            </a:r>
            <a:r>
              <a:rPr lang="en-US" dirty="0"/>
              <a:t> 22 minutes </a:t>
            </a:r>
          </a:p>
          <a:p>
            <a:r>
              <a:rPr lang="en-US" dirty="0"/>
              <a:t>– Actual time will be worse, since most servers have less than 100GB of RAM available </a:t>
            </a:r>
          </a:p>
        </p:txBody>
      </p:sp>
    </p:spTree>
    <p:extLst>
      <p:ext uri="{BB962C8B-B14F-4D97-AF65-F5344CB8AC3E}">
        <p14:creationId xmlns:p14="http://schemas.microsoft.com/office/powerpoint/2010/main" val="2599850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2077-FB85-46DC-9322-6C5AF4356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774E3-1788-4F50-BC0D-405B99EC0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276" y="1295400"/>
            <a:ext cx="4630724" cy="4602163"/>
          </a:xfrm>
        </p:spPr>
        <p:txBody>
          <a:bodyPr/>
          <a:lstStyle/>
          <a:p>
            <a:r>
              <a:rPr lang="en-US" dirty="0"/>
              <a:t>A radical new approach to distributed computing </a:t>
            </a:r>
          </a:p>
          <a:p>
            <a:pPr marL="400050" lvl="1" indent="0">
              <a:buNone/>
            </a:pPr>
            <a:r>
              <a:rPr lang="en-US" dirty="0"/>
              <a:t>– Distribute data when the data is being stored </a:t>
            </a:r>
          </a:p>
          <a:p>
            <a:pPr marL="400050" lvl="1" indent="0">
              <a:buNone/>
            </a:pPr>
            <a:r>
              <a:rPr lang="en-US" dirty="0"/>
              <a:t>– Run computation where the data is stored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948CC2-72C8-4894-9EDA-81456F12E17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2116F5-1AD4-442B-B9AF-F6F955106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9" y="2263669"/>
            <a:ext cx="4173147" cy="260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60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16930-5026-4DDF-81FB-43052B58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is Hadoop?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31CB-E069-49D2-828B-BE9EFD801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 scalable fault-tolerant distributed systems for Big Data storage and processing</a:t>
            </a:r>
          </a:p>
          <a:p>
            <a:r>
              <a:rPr lang="en-US" sz="2400" dirty="0"/>
              <a:t>Core components (HDFS and MapReduce in V1, + Yarn in V2)</a:t>
            </a:r>
          </a:p>
          <a:p>
            <a:pPr marL="0" indent="0">
              <a:buNone/>
            </a:pPr>
            <a:r>
              <a:rPr lang="en-US" sz="2400" dirty="0"/>
              <a:t>1. HDFS: Distributed and redundant file system optimized for storing Big Bata sets.</a:t>
            </a:r>
          </a:p>
          <a:p>
            <a:pPr marL="400050" lvl="1" indent="0">
              <a:buNone/>
            </a:pPr>
            <a:r>
              <a:rPr lang="en-US" sz="2000" dirty="0"/>
              <a:t>- When data is loaded into the system, it is split into blocks </a:t>
            </a:r>
          </a:p>
          <a:p>
            <a:pPr marL="400050" lvl="1" indent="0">
              <a:buNone/>
            </a:pPr>
            <a:r>
              <a:rPr lang="en-US" sz="2000" dirty="0"/>
              <a:t>- Each block is replicated (default replication factor = 3) and stored on different machines  </a:t>
            </a:r>
          </a:p>
          <a:p>
            <a:pPr marL="0" indent="0">
              <a:buNone/>
            </a:pPr>
            <a:r>
              <a:rPr lang="en-US" sz="2400" dirty="0"/>
              <a:t>2. MapReduce: Programming model for Big Data processing</a:t>
            </a:r>
          </a:p>
          <a:p>
            <a:pPr marL="400050" lvl="1" indent="0">
              <a:buNone/>
            </a:pPr>
            <a:r>
              <a:rPr lang="en-US" sz="2000" dirty="0"/>
              <a:t>- Many nodes work in parallel, each on their own part of the overall dataset </a:t>
            </a:r>
          </a:p>
          <a:p>
            <a:pPr marL="400050" lvl="1" indent="0">
              <a:buNone/>
            </a:pPr>
            <a:r>
              <a:rPr lang="en-US" sz="2000" dirty="0"/>
              <a:t>- If a node fails, the master will detect that failure and re-assign the work to a different node on the system </a:t>
            </a:r>
          </a:p>
        </p:txBody>
      </p:sp>
    </p:spTree>
    <p:extLst>
      <p:ext uri="{BB962C8B-B14F-4D97-AF65-F5344CB8AC3E}">
        <p14:creationId xmlns:p14="http://schemas.microsoft.com/office/powerpoint/2010/main" val="105243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4C6D47-9A92-4A9F-97B1-D8505703C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219201"/>
            <a:ext cx="6097252" cy="33785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AA042F-63AD-4356-AD8D-82BB37DF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/>
              <a:t>Hadoop: Very High Level Overview 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27933F21-DE2F-4493-9CA6-028ED12398D5}"/>
              </a:ext>
            </a:extLst>
          </p:cNvPr>
          <p:cNvSpPr/>
          <p:nvPr/>
        </p:nvSpPr>
        <p:spPr>
          <a:xfrm>
            <a:off x="5638800" y="4998583"/>
            <a:ext cx="2362200" cy="310194"/>
          </a:xfrm>
          <a:prstGeom prst="wedgeRectCallout">
            <a:avLst>
              <a:gd name="adj1" fmla="val -6387"/>
              <a:gd name="adj2" fmla="val -2268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Stores the data blocks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4470972B-6D78-4A12-A41D-B3E1DE64C8A4}"/>
              </a:ext>
            </a:extLst>
          </p:cNvPr>
          <p:cNvSpPr/>
          <p:nvPr/>
        </p:nvSpPr>
        <p:spPr>
          <a:xfrm>
            <a:off x="152400" y="1430724"/>
            <a:ext cx="2362200" cy="465291"/>
          </a:xfrm>
          <a:prstGeom prst="wedgeRectCallout">
            <a:avLst>
              <a:gd name="adj1" fmla="val 38516"/>
              <a:gd name="adj2" fmla="val 999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Stores the meta data of data blocks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4EA37BD7-7B62-4707-ACF7-D7648E6E95DC}"/>
              </a:ext>
            </a:extLst>
          </p:cNvPr>
          <p:cNvSpPr/>
          <p:nvPr/>
        </p:nvSpPr>
        <p:spPr>
          <a:xfrm>
            <a:off x="6477000" y="2207104"/>
            <a:ext cx="2590800" cy="1143000"/>
          </a:xfrm>
          <a:prstGeom prst="wedgeRectCallout">
            <a:avLst>
              <a:gd name="adj1" fmla="val -63833"/>
              <a:gd name="adj2" fmla="val -34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Tracks resources on the cluster and assigns jobs to Node Managers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438C87D-9562-482D-B99F-44496A9EF13F}"/>
              </a:ext>
            </a:extLst>
          </p:cNvPr>
          <p:cNvSpPr/>
          <p:nvPr/>
        </p:nvSpPr>
        <p:spPr>
          <a:xfrm>
            <a:off x="914400" y="5198997"/>
            <a:ext cx="2514600" cy="439801"/>
          </a:xfrm>
          <a:prstGeom prst="wedgeRectCallout">
            <a:avLst>
              <a:gd name="adj1" fmla="val -6387"/>
              <a:gd name="adj2" fmla="val -2268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Performs map-reduce jobs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AB831B-A45D-49CD-91AA-9EE5CB95C80B}"/>
              </a:ext>
            </a:extLst>
          </p:cNvPr>
          <p:cNvSpPr/>
          <p:nvPr/>
        </p:nvSpPr>
        <p:spPr>
          <a:xfrm>
            <a:off x="76200" y="2207104"/>
            <a:ext cx="990600" cy="307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CC948B-2ADD-4F08-ADDA-B83A21DD44E3}"/>
              </a:ext>
            </a:extLst>
          </p:cNvPr>
          <p:cNvSpPr/>
          <p:nvPr/>
        </p:nvSpPr>
        <p:spPr>
          <a:xfrm>
            <a:off x="76200" y="3502888"/>
            <a:ext cx="990600" cy="307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Slaves</a:t>
            </a:r>
          </a:p>
        </p:txBody>
      </p:sp>
    </p:spTree>
    <p:extLst>
      <p:ext uri="{BB962C8B-B14F-4D97-AF65-F5344CB8AC3E}">
        <p14:creationId xmlns:p14="http://schemas.microsoft.com/office/powerpoint/2010/main" val="1045525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81B36-7DF9-4319-8A5A-BEAA989C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813E96-D49C-4675-80F9-5553F9329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895" y="1371601"/>
            <a:ext cx="6016106" cy="397463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88AB451-CFE1-4427-96D5-21C5F4497393}"/>
              </a:ext>
            </a:extLst>
          </p:cNvPr>
          <p:cNvSpPr/>
          <p:nvPr/>
        </p:nvSpPr>
        <p:spPr>
          <a:xfrm>
            <a:off x="3886200" y="3962400"/>
            <a:ext cx="2286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617E1B3-4AD4-4BBC-8BEB-AB2A5E935323}"/>
              </a:ext>
            </a:extLst>
          </p:cNvPr>
          <p:cNvSpPr/>
          <p:nvPr/>
        </p:nvSpPr>
        <p:spPr>
          <a:xfrm>
            <a:off x="5486400" y="3962400"/>
            <a:ext cx="2286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517B68-8458-449D-B4A5-81DF7F3B8DF3}"/>
              </a:ext>
            </a:extLst>
          </p:cNvPr>
          <p:cNvSpPr/>
          <p:nvPr/>
        </p:nvSpPr>
        <p:spPr>
          <a:xfrm>
            <a:off x="1217670" y="5383246"/>
            <a:ext cx="6096001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Problem, compared with Spark: MapReduce cannot cache the intermediate data (such as outputs of the mappers) in memory </a:t>
            </a:r>
          </a:p>
        </p:txBody>
      </p:sp>
    </p:spTree>
    <p:extLst>
      <p:ext uri="{BB962C8B-B14F-4D97-AF65-F5344CB8AC3E}">
        <p14:creationId xmlns:p14="http://schemas.microsoft.com/office/powerpoint/2010/main" val="247732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5243</TotalTime>
  <Words>487</Words>
  <Application>Microsoft Office PowerPoint</Application>
  <PresentationFormat>On-screen Show (4:3)</PresentationFormat>
  <Paragraphs>53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tabular-numbers</vt:lpstr>
      <vt:lpstr>Office Theme</vt:lpstr>
      <vt:lpstr>Introduction to Big Data</vt:lpstr>
      <vt:lpstr>What is Big Data？</vt:lpstr>
      <vt:lpstr>Big Data characteristics (IBM’s 5Vs)</vt:lpstr>
      <vt:lpstr>Brief Overview of Big Data Systems</vt:lpstr>
      <vt:lpstr>Why Big Data Systems?</vt:lpstr>
      <vt:lpstr>Hadoop cluster</vt:lpstr>
      <vt:lpstr>What is Hadoop?</vt:lpstr>
      <vt:lpstr>Hadoop: Very High Level Overview </vt:lpstr>
      <vt:lpstr>MapReduce Overview</vt:lpstr>
      <vt:lpstr>Hadoop Ecosystem</vt:lpstr>
      <vt:lpstr>Spark</vt:lpstr>
      <vt:lpstr>Spark ecosystem</vt:lpstr>
      <vt:lpstr>Big Data, Big Opportunities</vt:lpstr>
      <vt:lpstr>Opportunity for students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Kellar, Jon J.</dc:creator>
  <cp:lastModifiedBy>Liu, Jun</cp:lastModifiedBy>
  <cp:revision>71</cp:revision>
  <dcterms:created xsi:type="dcterms:W3CDTF">2019-05-01T19:37:41Z</dcterms:created>
  <dcterms:modified xsi:type="dcterms:W3CDTF">2020-05-20T21:27:15Z</dcterms:modified>
</cp:coreProperties>
</file>